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Slides/notesSlide4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3.xml" ContentType="application/vnd.openxmlformats-officedocument.presentationml.notesSlide+xml"/>
  <Override PartName="/ppt/slides/slide10.xml" ContentType="application/vnd.openxmlformats-officedocument.presentationml.slide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notesSlides/notesSlide1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presProps.xml" ContentType="application/vnd.openxmlformats-officedocument.presentationml.presProp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4"/>
  </p:normalViewPr>
  <p:slideViewPr>
    <p:cSldViewPr snapToGrid="0">
      <p:cViewPr varScale="1">
        <p:scale>
          <a:sx n="156" d="100"/>
          <a:sy n="156" d="100"/>
        </p:scale>
        <p:origin x="600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cf9733d61b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cf9733d61b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d78abb4e6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d78abb4e66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cf9733d61b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cf9733d61b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d7e1dff69f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d7e1dff69f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cf9733d61b_1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3cf9733d61b_1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cf9733d61b_1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cf9733d61b_1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cf9733d61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cf9733d61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cf9733d61b_1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cf9733d61b_1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cf9733d61b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cf9733d61b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cf9733d61b_1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cf9733d61b_1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cf9733d61b_1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cf9733d61b_1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cf9733d61b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cf9733d61b_1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cf9733d61b_1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cf9733d61b_1_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cf9733d61b_1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cf9733d61b_1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16/j.powtec.2021.04.056" TargetMode="External"/><Relationship Id="rId3" Type="http://schemas.openxmlformats.org/officeDocument/2006/relationships/hyperlink" Target="https://doi.org/10.1180/0009855023740064" TargetMode="External"/><Relationship Id="rId7" Type="http://schemas.openxmlformats.org/officeDocument/2006/relationships/hyperlink" Target="https://doi.org/10.1016/S0009-2541(00)00303-X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oi.org/10.1038/s41467-020-17442-8" TargetMode="External"/><Relationship Id="rId5" Type="http://schemas.openxmlformats.org/officeDocument/2006/relationships/hyperlink" Target="https://doi.org/10.1126/science.adh1460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s://doi.org/10.1016/j.jnoncrysol.2003.09.020" TargetMode="External"/><Relationship Id="rId9" Type="http://schemas.openxmlformats.org/officeDocument/2006/relationships/hyperlink" Target="https://doi.org/10.3390/cryst1109113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17.gif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31607" y="0"/>
            <a:ext cx="5107656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27700" y="0"/>
            <a:ext cx="95732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2873330" y="219843"/>
            <a:ext cx="6463500" cy="143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latin typeface="Times New Roman"/>
                <a:ea typeface="Times New Roman"/>
                <a:cs typeface="Times New Roman"/>
                <a:sym typeface="Times New Roman"/>
              </a:rPr>
              <a:t>Hydrogen Production and Storage in CaTiO</a:t>
            </a:r>
            <a:r>
              <a:rPr lang="en" sz="3200" b="1" baseline="-25000"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" sz="3200" b="1">
                <a:latin typeface="Times New Roman"/>
                <a:ea typeface="Times New Roman"/>
                <a:cs typeface="Times New Roman"/>
                <a:sym typeface="Times New Roman"/>
              </a:rPr>
              <a:t> Perovskite at Mantle-Related High Pressures</a:t>
            </a:r>
            <a:endParaRPr sz="7200"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734186" y="1657154"/>
            <a:ext cx="4741800" cy="290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Ava Campbell</a:t>
            </a:r>
            <a:endParaRPr sz="96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6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 April 2026</a:t>
            </a:r>
            <a:endParaRPr sz="96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AZ NASA Space Grant </a:t>
            </a:r>
            <a:endParaRPr sz="96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Statewide Student Research Symposium</a:t>
            </a:r>
            <a:endParaRPr sz="96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6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Advisor: Dr. Sang-Heon Dan Shim</a:t>
            </a:r>
            <a:endParaRPr sz="96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75650" y="4106395"/>
            <a:ext cx="4058849" cy="96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6">
            <a:alphaModFix/>
          </a:blip>
          <a:srcRect r="45581" b="23949"/>
          <a:stretch/>
        </p:blipFill>
        <p:spPr>
          <a:xfrm>
            <a:off x="5" y="4894728"/>
            <a:ext cx="2986151" cy="18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90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work varied the synthesis PT conditions for the CaTiO</a:t>
            </a:r>
            <a:r>
              <a:rPr lang="en" sz="2400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water splitting reaction and subsequent H</a:t>
            </a:r>
            <a:r>
              <a:rPr lang="en" sz="2400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storage within the CaTiO</a:t>
            </a:r>
            <a:r>
              <a:rPr lang="en" sz="2400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crystal structure.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Based on the H</a:t>
            </a:r>
            <a:r>
              <a:rPr lang="en" sz="2400" baseline="-2500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" sz="240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peak shifting in both Raman and IR, we interpret that the preferred crystallographic site of H</a:t>
            </a:r>
            <a:r>
              <a:rPr lang="en" sz="2400" baseline="-2500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" sz="240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CaTiO</a:t>
            </a:r>
            <a:r>
              <a:rPr lang="en" sz="2400" baseline="-2500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" sz="240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perovskite changes based on the pressure and temperature conditions. </a:t>
            </a:r>
            <a:endParaRPr sz="2400">
              <a:solidFill>
                <a:srgbClr val="9999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2" name="Google Shape;192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3" name="Google Shape;193;p22"/>
          <p:cNvSpPr/>
          <p:nvPr/>
        </p:nvSpPr>
        <p:spPr>
          <a:xfrm>
            <a:off x="-76775" y="-87725"/>
            <a:ext cx="9231900" cy="923700"/>
          </a:xfrm>
          <a:prstGeom prst="rect">
            <a:avLst/>
          </a:prstGeom>
          <a:solidFill>
            <a:srgbClr val="DEEA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2"/>
          <p:cNvSpPr txBox="1">
            <a:spLocks noGrp="1"/>
          </p:cNvSpPr>
          <p:nvPr>
            <p:ph type="title"/>
          </p:nvPr>
        </p:nvSpPr>
        <p:spPr>
          <a:xfrm>
            <a:off x="311700" y="87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Conclusion</a:t>
            </a:r>
            <a:endParaRPr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5" name="Google Shape;195;p22" title="azsgc_logo_transparent_l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94238" y="32239"/>
            <a:ext cx="548700" cy="7325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90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work varied the synthesis PT conditions for the CaTiO3 water splitting reaction and subsequent H2 storage within the CaTiO3 crystal structure.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Based on the H</a:t>
            </a:r>
            <a:r>
              <a:rPr lang="en" sz="2400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peak shifting in both Raman and IR, we interpret that the preferred crystallographic site of H</a:t>
            </a:r>
            <a:r>
              <a:rPr lang="en" sz="2400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</a:t>
            </a: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CaTiO</a:t>
            </a:r>
            <a:r>
              <a:rPr lang="en" sz="2400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perovskite changes based on the pressure and temperature conditions.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1" name="Google Shape;201;p23" title="Screenshot 2026-03-17 at 5.45.40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2127" y="880727"/>
            <a:ext cx="3782124" cy="2446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3" title="Screenshot 2026-03-17 at 5.45.50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01811" y="934611"/>
            <a:ext cx="2682992" cy="2338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3" title="Screenshot 2026-03-17 at 5.45.57 P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377" y="934609"/>
            <a:ext cx="2682992" cy="2338651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5" name="Google Shape;205;p23"/>
          <p:cNvSpPr/>
          <p:nvPr/>
        </p:nvSpPr>
        <p:spPr>
          <a:xfrm>
            <a:off x="-76775" y="-87725"/>
            <a:ext cx="9231900" cy="923700"/>
          </a:xfrm>
          <a:prstGeom prst="rect">
            <a:avLst/>
          </a:prstGeom>
          <a:solidFill>
            <a:srgbClr val="DEEA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3"/>
          <p:cNvSpPr txBox="1">
            <a:spLocks noGrp="1"/>
          </p:cNvSpPr>
          <p:nvPr>
            <p:ph type="title"/>
          </p:nvPr>
        </p:nvSpPr>
        <p:spPr>
          <a:xfrm>
            <a:off x="311700" y="87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Conclusion</a:t>
            </a:r>
            <a:endParaRPr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7" name="Google Shape;207;p23" title="azsgc_logo_transparent_lg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94238" y="32239"/>
            <a:ext cx="548700" cy="7325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74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situ IR measurements while heating</a:t>
            </a:r>
            <a:endParaRPr sz="2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-"/>
            </a:pPr>
            <a:r>
              <a:rPr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Determine if observed peaks at higher wavenumbers are associated with H</a:t>
            </a:r>
            <a:r>
              <a:rPr lang="en" sz="2000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or some OH-related band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3" name="Google Shape;213;p24"/>
          <p:cNvSpPr txBox="1">
            <a:spLocks noGrp="1"/>
          </p:cNvSpPr>
          <p:nvPr>
            <p:ph type="body" idx="1"/>
          </p:nvPr>
        </p:nvSpPr>
        <p:spPr>
          <a:xfrm>
            <a:off x="4857600" y="1152475"/>
            <a:ext cx="3974700" cy="39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Computational work to calculate crystallographic site and corresponding Raman/IR signal</a:t>
            </a:r>
            <a:endParaRPr sz="2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-"/>
            </a:pPr>
            <a:r>
              <a:rPr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Calculated spectra can provide a better understanding of how the preferred crystallographic site of H</a:t>
            </a:r>
            <a:r>
              <a:rPr lang="en" sz="2000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changes with pressure and temperature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4" name="Google Shape;21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fld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5" name="Google Shape;215;p24"/>
          <p:cNvSpPr/>
          <p:nvPr/>
        </p:nvSpPr>
        <p:spPr>
          <a:xfrm>
            <a:off x="-76775" y="-87725"/>
            <a:ext cx="9231900" cy="923700"/>
          </a:xfrm>
          <a:prstGeom prst="rect">
            <a:avLst/>
          </a:prstGeom>
          <a:solidFill>
            <a:srgbClr val="DEEA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4"/>
          <p:cNvSpPr txBox="1">
            <a:spLocks noGrp="1"/>
          </p:cNvSpPr>
          <p:nvPr>
            <p:ph type="title"/>
          </p:nvPr>
        </p:nvSpPr>
        <p:spPr>
          <a:xfrm>
            <a:off x="311700" y="87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Future Work</a:t>
            </a:r>
            <a:endParaRPr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7" name="Google Shape;217;p24" title="azsgc_logo_transparent_l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94238" y="32239"/>
            <a:ext cx="548700" cy="7325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</a:t>
            </a:fld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3" name="Google Shape;223;p25" title="Screenshot 2026-03-20 at 11.01.19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888" y="551945"/>
            <a:ext cx="8344228" cy="4518424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5"/>
          <p:cNvSpPr txBox="1"/>
          <p:nvPr/>
        </p:nvSpPr>
        <p:spPr>
          <a:xfrm>
            <a:off x="76612" y="4722807"/>
            <a:ext cx="1247700" cy="1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Hand (2023)</a:t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5" name="Google Shape;225;p25"/>
          <p:cNvSpPr/>
          <p:nvPr/>
        </p:nvSpPr>
        <p:spPr>
          <a:xfrm>
            <a:off x="3151750" y="3764600"/>
            <a:ext cx="930300" cy="958200"/>
          </a:xfrm>
          <a:prstGeom prst="ellipse">
            <a:avLst/>
          </a:prstGeom>
          <a:gradFill>
            <a:gsLst>
              <a:gs pos="0">
                <a:srgbClr val="DDDDDD"/>
              </a:gs>
              <a:gs pos="100000">
                <a:srgbClr val="91919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5"/>
          <p:cNvSpPr/>
          <p:nvPr/>
        </p:nvSpPr>
        <p:spPr>
          <a:xfrm>
            <a:off x="3151750" y="3895925"/>
            <a:ext cx="930300" cy="826800"/>
          </a:xfrm>
          <a:prstGeom prst="chord">
            <a:avLst>
              <a:gd name="adj1" fmla="val 237766"/>
              <a:gd name="adj2" fmla="val 10698797"/>
            </a:avLst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5"/>
          <p:cNvSpPr/>
          <p:nvPr/>
        </p:nvSpPr>
        <p:spPr>
          <a:xfrm>
            <a:off x="3151750" y="3764600"/>
            <a:ext cx="930300" cy="958200"/>
          </a:xfrm>
          <a:prstGeom prst="ellipse">
            <a:avLst/>
          </a:prstGeom>
          <a:noFill/>
          <a:ln w="28575" cap="flat" cmpd="sng">
            <a:solidFill>
              <a:srgbClr val="FFFF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5"/>
          <p:cNvSpPr txBox="1"/>
          <p:nvPr/>
        </p:nvSpPr>
        <p:spPr>
          <a:xfrm>
            <a:off x="3239270" y="4261220"/>
            <a:ext cx="7224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3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CaTiO</a:t>
            </a:r>
            <a:r>
              <a:rPr lang="en" sz="1300" b="1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300" b="1"/>
          </a:p>
        </p:txBody>
      </p:sp>
      <p:sp>
        <p:nvSpPr>
          <p:cNvPr id="229" name="Google Shape;229;p25"/>
          <p:cNvSpPr/>
          <p:nvPr/>
        </p:nvSpPr>
        <p:spPr>
          <a:xfrm>
            <a:off x="3420490" y="4183480"/>
            <a:ext cx="383501" cy="142750"/>
          </a:xfrm>
          <a:custGeom>
            <a:avLst/>
            <a:gdLst/>
            <a:ahLst/>
            <a:cxnLst/>
            <a:rect l="l" t="t" r="r" b="b"/>
            <a:pathLst>
              <a:path w="101995" h="44298" extrusionOk="0">
                <a:moveTo>
                  <a:pt x="0" y="8317"/>
                </a:moveTo>
                <a:cubicBezTo>
                  <a:pt x="8171" y="14300"/>
                  <a:pt x="32029" y="45598"/>
                  <a:pt x="49028" y="44212"/>
                </a:cubicBezTo>
                <a:cubicBezTo>
                  <a:pt x="66027" y="42826"/>
                  <a:pt x="93167" y="7369"/>
                  <a:pt x="101995" y="0"/>
                </a:cubicBezTo>
              </a:path>
            </a:pathLst>
          </a:custGeom>
          <a:noFill/>
          <a:ln w="82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230" name="Google Shape;230;p25"/>
          <p:cNvCxnSpPr/>
          <p:nvPr/>
        </p:nvCxnSpPr>
        <p:spPr>
          <a:xfrm rot="10800000" flipH="1">
            <a:off x="3706899" y="4121495"/>
            <a:ext cx="148500" cy="148500"/>
          </a:xfrm>
          <a:prstGeom prst="straightConnector1">
            <a:avLst/>
          </a:prstGeom>
          <a:noFill/>
          <a:ln w="82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1" name="Google Shape;231;p25"/>
          <p:cNvSpPr txBox="1"/>
          <p:nvPr/>
        </p:nvSpPr>
        <p:spPr>
          <a:xfrm>
            <a:off x="3151750" y="3976929"/>
            <a:ext cx="405900" cy="1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" sz="800" b="1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" sz="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endParaRPr sz="700" b="1">
              <a:solidFill>
                <a:schemeClr val="dk2"/>
              </a:solidFill>
            </a:endParaRPr>
          </a:p>
        </p:txBody>
      </p:sp>
      <p:sp>
        <p:nvSpPr>
          <p:cNvPr id="232" name="Google Shape;232;p25"/>
          <p:cNvSpPr txBox="1"/>
          <p:nvPr/>
        </p:nvSpPr>
        <p:spPr>
          <a:xfrm>
            <a:off x="3666575" y="3886109"/>
            <a:ext cx="405900" cy="1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" sz="800" b="1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700" b="1">
              <a:solidFill>
                <a:schemeClr val="dk2"/>
              </a:solidFill>
            </a:endParaRPr>
          </a:p>
        </p:txBody>
      </p:sp>
      <p:sp>
        <p:nvSpPr>
          <p:cNvPr id="233" name="Google Shape;233;p25"/>
          <p:cNvSpPr/>
          <p:nvPr/>
        </p:nvSpPr>
        <p:spPr>
          <a:xfrm>
            <a:off x="1926100" y="835975"/>
            <a:ext cx="5395200" cy="295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5"/>
          <p:cNvSpPr txBox="1"/>
          <p:nvPr/>
        </p:nvSpPr>
        <p:spPr>
          <a:xfrm>
            <a:off x="3391181" y="4445713"/>
            <a:ext cx="405900" cy="1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H</a:t>
            </a:r>
            <a:r>
              <a:rPr lang="en" sz="800" b="1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700" b="1">
              <a:solidFill>
                <a:schemeClr val="dk2"/>
              </a:solidFill>
            </a:endParaRPr>
          </a:p>
        </p:txBody>
      </p:sp>
      <p:sp>
        <p:nvSpPr>
          <p:cNvPr id="235" name="Google Shape;235;p25"/>
          <p:cNvSpPr/>
          <p:nvPr/>
        </p:nvSpPr>
        <p:spPr>
          <a:xfrm>
            <a:off x="-76775" y="-87725"/>
            <a:ext cx="9231900" cy="923700"/>
          </a:xfrm>
          <a:prstGeom prst="rect">
            <a:avLst/>
          </a:prstGeom>
          <a:solidFill>
            <a:srgbClr val="DEEA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5"/>
          <p:cNvSpPr txBox="1">
            <a:spLocks noGrp="1"/>
          </p:cNvSpPr>
          <p:nvPr>
            <p:ph type="title"/>
          </p:nvPr>
        </p:nvSpPr>
        <p:spPr>
          <a:xfrm>
            <a:off x="311700" y="87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Geologic Implications</a:t>
            </a:r>
            <a:endParaRPr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7" name="Google Shape;237;p25" title="azsgc_logo_transparent_lg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94238" y="32239"/>
            <a:ext cx="548700" cy="7325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I would like to thank Dr. Shim for advising and guiding me in this project; Dr. Shock for providing his expertise and support in this project; Drs. Chen and Kim for training me on high-pressure techniques, including multi-anvil press and Raman; Dr. Shim’s lab group for listening and providing feedback and support for not only this presentation, but this project over the last 2 years; FORCE facility for use of their multi-anvil press and support in training me; Eyring Materials Center for training on and use of their IR; and NASA Space Grant for providing financial support and opportunities to present this work in a variety of settings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3" name="Google Shape;243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</a:t>
            </a:fld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4" name="Google Shape;244;p26"/>
          <p:cNvSpPr/>
          <p:nvPr/>
        </p:nvSpPr>
        <p:spPr>
          <a:xfrm>
            <a:off x="-76775" y="-87725"/>
            <a:ext cx="9231900" cy="923700"/>
          </a:xfrm>
          <a:prstGeom prst="rect">
            <a:avLst/>
          </a:prstGeom>
          <a:solidFill>
            <a:srgbClr val="DEEA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6"/>
          <p:cNvSpPr txBox="1">
            <a:spLocks noGrp="1"/>
          </p:cNvSpPr>
          <p:nvPr>
            <p:ph type="title"/>
          </p:nvPr>
        </p:nvSpPr>
        <p:spPr>
          <a:xfrm>
            <a:off x="311700" y="87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Acknowledgements</a:t>
            </a:r>
            <a:endParaRPr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6" name="Google Shape;246;p26" title="azsgc_logo_transparent_l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94238" y="32239"/>
            <a:ext cx="548700" cy="7325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7"/>
          <p:cNvSpPr txBox="1">
            <a:spLocks noGrp="1"/>
          </p:cNvSpPr>
          <p:nvPr>
            <p:ph type="body" idx="1"/>
          </p:nvPr>
        </p:nvSpPr>
        <p:spPr>
          <a:xfrm>
            <a:off x="311700" y="789875"/>
            <a:ext cx="8520600" cy="426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3464" lvl="0" indent="-28346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53"/>
              <a:buNone/>
            </a:pP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Bishop, J.; Murad, E.; Dyar M. D. The Influence of Octahedral and Tetrahedral Cation Substitution on the Structure of Smectites and Serpentines as Observed through Infrared Spectroscopy. </a:t>
            </a:r>
            <a:r>
              <a:rPr lang="en" sz="14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Clay Miner.</a:t>
            </a: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2002</a:t>
            </a: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14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37</a:t>
            </a: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(4), 617–628. </a:t>
            </a:r>
            <a:r>
              <a:rPr lang="en" sz="1400" u="sng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https://doi.org/10.1180/0009855023740064</a:t>
            </a: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3464" lvl="0" indent="-28346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53"/>
              <a:buNone/>
            </a:pP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Efimov, A. M.; Pogareva, V. G.; Shashkin, A. V. Water-Related Bands in the IR Absorption Spectra of Silicate Glasses. </a:t>
            </a:r>
            <a:r>
              <a:rPr lang="en" sz="14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J. Non-Cryst. Solids</a:t>
            </a: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2003</a:t>
            </a: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14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332</a:t>
            </a: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(1), 93–114. </a:t>
            </a:r>
            <a:r>
              <a:rPr lang="en" sz="1400" u="sng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https://doi.org/10.1016/j.jnoncrysol.2003.09.020</a:t>
            </a: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3464" lvl="0" indent="-28346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53"/>
              <a:buNone/>
            </a:pP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Hand, E. Hidden Hydrogen: Earth may hold vast stores of renewable carbon-free fuel. </a:t>
            </a:r>
            <a:r>
              <a:rPr lang="en" sz="14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Science. </a:t>
            </a:r>
            <a:r>
              <a:rPr lang="en" sz="1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2023</a:t>
            </a: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14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379</a:t>
            </a: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(6633). </a:t>
            </a:r>
            <a:r>
              <a:rPr lang="en" sz="1400" u="sng">
                <a:solidFill>
                  <a:schemeClr val="hlink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https://doi.org/10.1126/science.adh1460</a:t>
            </a:r>
            <a:r>
              <a:rPr lang="en" sz="1400">
                <a:solidFill>
                  <a:srgbClr val="262626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400">
              <a:solidFill>
                <a:srgbClr val="262626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3464" lvl="0" indent="-28346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53"/>
              <a:buNone/>
            </a:pP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Moine, B. N.; Bolfan-Casanova, N.; Radu, I. B.; Ionov, D. A.; Costin, G.; Korsakov, A. V.; Golovin, A. V.; Oleinikov, O. B.; Deloule, E.; Cottin, J. Y. Molecular Hydrogen in Minerals as a Clue to Interpret ∂D Variations in the Mantle. </a:t>
            </a:r>
            <a:r>
              <a:rPr lang="en" sz="14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Nat. Commun.</a:t>
            </a: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2020</a:t>
            </a: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14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(1), 3604. </a:t>
            </a:r>
            <a:r>
              <a:rPr lang="en" sz="1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https://doi.org/10.1038/s41467-020-17442-8</a:t>
            </a: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3464" lvl="0" indent="-28346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53"/>
              <a:buNone/>
            </a:pP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Ohlhorst, S.; Behrens, H.; Holtz, F. Compositional Dependence of Molar Absorptivities of Near-Infrared OH- and H2O Bands in Rhyolitic to Basaltic Glasses. </a:t>
            </a:r>
            <a:r>
              <a:rPr lang="en" sz="14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Chem. Geol.</a:t>
            </a: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2001</a:t>
            </a: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14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174</a:t>
            </a: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(1), 5–20. </a:t>
            </a:r>
            <a:r>
              <a:rPr lang="en" sz="1400" u="sng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https://doi.org/10.1016/S0009-2541(00)00303-X</a:t>
            </a: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3464" lvl="0" indent="-28346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53"/>
              <a:buNone/>
            </a:pP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Passi, M.; Pal, B. A Review on CaTiO3 Photocatalyst: Activity Enhancement Methods and Photocatalytic Applications. </a:t>
            </a:r>
            <a:r>
              <a:rPr lang="en" sz="14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Powder Technol.</a:t>
            </a: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2021</a:t>
            </a: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14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388</a:t>
            </a: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274–304. </a:t>
            </a:r>
            <a:r>
              <a:rPr lang="en" sz="1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8"/>
              </a:rPr>
              <a:t>https://doi.org/10.1016/j.powtec.2021.04.056</a:t>
            </a: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3464" lvl="0" indent="-28346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53"/>
              <a:buNone/>
            </a:pP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Wu, S.; He, M.; Yang, M.; Zhang, B.; Wang, F.; Li, Q. Near-Infrared Spectroscopy Study of Serpentine Minerals and Assignment of the OH Group. </a:t>
            </a:r>
            <a:r>
              <a:rPr lang="en" sz="14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Crystals</a:t>
            </a: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2021</a:t>
            </a: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14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(9), 1130. </a:t>
            </a:r>
            <a:r>
              <a:rPr lang="en" sz="1400" u="sng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https://doi.org/10.3390/cryst11091130</a:t>
            </a: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2" name="Google Shape;252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</a:t>
            </a:fld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3" name="Google Shape;253;p27"/>
          <p:cNvSpPr/>
          <p:nvPr/>
        </p:nvSpPr>
        <p:spPr>
          <a:xfrm>
            <a:off x="-76775" y="-87725"/>
            <a:ext cx="9231900" cy="923700"/>
          </a:xfrm>
          <a:prstGeom prst="rect">
            <a:avLst/>
          </a:prstGeom>
          <a:solidFill>
            <a:srgbClr val="DEEA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7"/>
          <p:cNvSpPr txBox="1">
            <a:spLocks noGrp="1"/>
          </p:cNvSpPr>
          <p:nvPr>
            <p:ph type="title"/>
          </p:nvPr>
        </p:nvSpPr>
        <p:spPr>
          <a:xfrm>
            <a:off x="311700" y="87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References</a:t>
            </a:r>
            <a:endParaRPr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5" name="Google Shape;255;p27" title="azsgc_logo_transparent_lg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594238" y="32239"/>
            <a:ext cx="548700" cy="7325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311700" y="746700"/>
            <a:ext cx="8520600" cy="104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CaTiO</a:t>
            </a:r>
            <a:r>
              <a:rPr lang="en" sz="2400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perovskite is known to split water into </a:t>
            </a: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" sz="2400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lang="en" sz="2400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using UV light as a catalyst at 1 bar </a:t>
            </a:r>
            <a: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(Passi and Pal, 2021)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-"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Preliminary experiments indicate that heat can replace UV light at high pressures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2176975" y="4232595"/>
            <a:ext cx="47244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CaTiO</a:t>
            </a:r>
            <a:r>
              <a:rPr lang="en" sz="1900" baseline="-25000" dirty="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" sz="1900" dirty="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CaTiO</a:t>
            </a:r>
            <a:r>
              <a:rPr lang="en" sz="1900" baseline="-25000" dirty="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2.5</a:t>
            </a:r>
            <a:r>
              <a:rPr lang="en" sz="1900" dirty="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+ 0.25 O</a:t>
            </a:r>
            <a:r>
              <a:rPr lang="en" sz="1900" baseline="-25000" dirty="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1900" baseline="-25000" dirty="0">
              <a:solidFill>
                <a:srgbClr val="9999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CaTiO</a:t>
            </a:r>
            <a:r>
              <a:rPr lang="en" sz="1900" baseline="-25000" dirty="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2.5</a:t>
            </a:r>
            <a:r>
              <a:rPr lang="en" sz="1900" dirty="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+ 0.5 H</a:t>
            </a:r>
            <a:r>
              <a:rPr lang="en" sz="1900" baseline="-25000" dirty="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" sz="1900" dirty="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→ CaTiO</a:t>
            </a:r>
            <a:r>
              <a:rPr lang="en" sz="1900" baseline="-25000" dirty="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" sz="1900" dirty="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+ 0.5 H</a:t>
            </a:r>
            <a:r>
              <a:rPr lang="en" sz="1900" baseline="-25000" dirty="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 </a:t>
            </a:r>
            <a:endParaRPr sz="2100" dirty="0">
              <a:solidFill>
                <a:srgbClr val="999999"/>
              </a:solidFill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3830948" y="4157671"/>
            <a:ext cx="550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∆</a:t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" name="Google Shape;68;p14"/>
          <p:cNvSpPr/>
          <p:nvPr/>
        </p:nvSpPr>
        <p:spPr>
          <a:xfrm>
            <a:off x="-76775" y="-87725"/>
            <a:ext cx="9231900" cy="923700"/>
          </a:xfrm>
          <a:prstGeom prst="rect">
            <a:avLst/>
          </a:prstGeom>
          <a:solidFill>
            <a:srgbClr val="DEEA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311700" y="87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Introduction</a:t>
            </a:r>
            <a:endParaRPr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0" name="Google Shape;70;p14" title="azsgc_logo_transparent_l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94238" y="32239"/>
            <a:ext cx="548700" cy="7325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575" y="2507350"/>
            <a:ext cx="3933300" cy="256952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311700" y="746700"/>
            <a:ext cx="8520600" cy="104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CaTiO</a:t>
            </a:r>
            <a:r>
              <a:rPr lang="en" sz="2400" baseline="-2500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" sz="240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perovskite is known to split water into H</a:t>
            </a:r>
            <a:r>
              <a:rPr lang="en" sz="2400" baseline="-2500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" sz="240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O</a:t>
            </a:r>
            <a:r>
              <a:rPr lang="en" sz="2400" baseline="-2500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" sz="240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using UV light as a catalyst at 1 bar </a:t>
            </a:r>
            <a:r>
              <a:rPr lang="en" sz="140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(Passi and Pal, 2021)</a:t>
            </a:r>
            <a:endParaRPr sz="1400">
              <a:solidFill>
                <a:srgbClr val="9999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Times New Roman"/>
              <a:buChar char="-"/>
            </a:pPr>
            <a:r>
              <a:rPr lang="en" sz="240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Preliminary experiments indicate that heat can replace UV light</a:t>
            </a: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240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 high pressures</a:t>
            </a:r>
            <a:endParaRPr sz="2400">
              <a:solidFill>
                <a:srgbClr val="9999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2176975" y="4232595"/>
            <a:ext cx="47244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CaTiO</a:t>
            </a:r>
            <a:r>
              <a:rPr lang="en" sz="1900" baseline="-25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" sz="19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CaTiO</a:t>
            </a:r>
            <a:r>
              <a:rPr lang="en" sz="1900" baseline="-25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2.5</a:t>
            </a:r>
            <a:r>
              <a:rPr lang="en" sz="19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+ 0.25 O</a:t>
            </a:r>
            <a:r>
              <a:rPr lang="en" sz="1900" baseline="-25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1900" baseline="-25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CaTiO</a:t>
            </a:r>
            <a:r>
              <a:rPr lang="en" sz="1900" baseline="-25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2.5</a:t>
            </a:r>
            <a:r>
              <a:rPr lang="en" sz="19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+ 0.5 H</a:t>
            </a:r>
            <a:r>
              <a:rPr lang="en" sz="1900" baseline="-25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" sz="19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→ CaTiO</a:t>
            </a:r>
            <a:r>
              <a:rPr lang="en" sz="1900" baseline="-25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" sz="19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+ 0.5 H</a:t>
            </a:r>
            <a:r>
              <a:rPr lang="en" sz="1900" baseline="-25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 </a:t>
            </a:r>
            <a:endParaRPr sz="2100" dirty="0"/>
          </a:p>
        </p:txBody>
      </p:sp>
      <p:sp>
        <p:nvSpPr>
          <p:cNvPr id="78" name="Google Shape;78;p15"/>
          <p:cNvSpPr txBox="1"/>
          <p:nvPr/>
        </p:nvSpPr>
        <p:spPr>
          <a:xfrm>
            <a:off x="3830948" y="4157671"/>
            <a:ext cx="550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∆</a:t>
            </a:r>
            <a:endParaRPr b="1"/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90808" y="3139250"/>
            <a:ext cx="847550" cy="83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08970" y="3940941"/>
            <a:ext cx="759779" cy="436373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5"/>
          <p:cNvSpPr/>
          <p:nvPr/>
        </p:nvSpPr>
        <p:spPr>
          <a:xfrm>
            <a:off x="4099526" y="3333975"/>
            <a:ext cx="361800" cy="351000"/>
          </a:xfrm>
          <a:prstGeom prst="mathPlus">
            <a:avLst>
              <a:gd name="adj1" fmla="val 2352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5"/>
          <p:cNvSpPr/>
          <p:nvPr/>
        </p:nvSpPr>
        <p:spPr>
          <a:xfrm>
            <a:off x="6675719" y="3388875"/>
            <a:ext cx="493500" cy="241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3" name="Google Shape;83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64934" y="2906212"/>
            <a:ext cx="844982" cy="35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79005" y="3564313"/>
            <a:ext cx="1548435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/>
          <p:nvPr/>
        </p:nvSpPr>
        <p:spPr>
          <a:xfrm>
            <a:off x="5575039" y="3333975"/>
            <a:ext cx="361800" cy="351000"/>
          </a:xfrm>
          <a:prstGeom prst="mathPlus">
            <a:avLst>
              <a:gd name="adj1" fmla="val 2352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5"/>
          <p:cNvSpPr txBox="1"/>
          <p:nvPr/>
        </p:nvSpPr>
        <p:spPr>
          <a:xfrm>
            <a:off x="5957589" y="3223125"/>
            <a:ext cx="622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PT</a:t>
            </a:r>
            <a:endParaRPr sz="2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" name="Google Shape;8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" name="Google Shape;89;p15"/>
          <p:cNvSpPr/>
          <p:nvPr/>
        </p:nvSpPr>
        <p:spPr>
          <a:xfrm>
            <a:off x="-76775" y="-87725"/>
            <a:ext cx="9231900" cy="923700"/>
          </a:xfrm>
          <a:prstGeom prst="rect">
            <a:avLst/>
          </a:prstGeom>
          <a:solidFill>
            <a:srgbClr val="DEEA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title"/>
          </p:nvPr>
        </p:nvSpPr>
        <p:spPr>
          <a:xfrm>
            <a:off x="311700" y="87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Introduction</a:t>
            </a:r>
            <a:endParaRPr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1" name="Google Shape;91;p15" title="azsgc_logo_transparent_lg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594238" y="32239"/>
            <a:ext cx="548700" cy="7325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CaTiO</a:t>
            </a:r>
            <a:r>
              <a:rPr lang="en" sz="2400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perovskite to split water: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❏"/>
            </a:pP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Ti’s ability to change oxidation states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❏"/>
            </a:pP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Crystal Structure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Fe-bearing MgSiO</a:t>
            </a:r>
            <a:r>
              <a:rPr lang="en" sz="2400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CaSiO</a:t>
            </a:r>
            <a:r>
              <a:rPr lang="en" sz="2400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perovskites: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❏"/>
            </a:pP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Fe’s ability to change oxidation states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❏"/>
            </a:pP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Crystal Structure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7" name="Google Shape;9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675" y="1757211"/>
            <a:ext cx="377600" cy="37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675" y="2185370"/>
            <a:ext cx="377600" cy="37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657" y="3744510"/>
            <a:ext cx="377600" cy="37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675" y="3318675"/>
            <a:ext cx="377600" cy="370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" name="Google Shape;102;p16"/>
          <p:cNvSpPr/>
          <p:nvPr/>
        </p:nvSpPr>
        <p:spPr>
          <a:xfrm>
            <a:off x="-76775" y="-87725"/>
            <a:ext cx="9231900" cy="923700"/>
          </a:xfrm>
          <a:prstGeom prst="rect">
            <a:avLst/>
          </a:prstGeom>
          <a:solidFill>
            <a:srgbClr val="DEEA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title"/>
          </p:nvPr>
        </p:nvSpPr>
        <p:spPr>
          <a:xfrm>
            <a:off x="311700" y="87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Introduction</a:t>
            </a:r>
            <a:endParaRPr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4" name="Google Shape;104;p16" title="azsgc_logo_transparent_lg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94238" y="32239"/>
            <a:ext cx="548700" cy="7325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7536" y="884924"/>
            <a:ext cx="3256550" cy="367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7"/>
          <p:cNvPicPr preferRelativeResize="0"/>
          <p:nvPr/>
        </p:nvPicPr>
        <p:blipFill rotWithShape="1">
          <a:blip r:embed="rId4">
            <a:alphaModFix/>
          </a:blip>
          <a:srcRect t="4317" b="13290"/>
          <a:stretch/>
        </p:blipFill>
        <p:spPr>
          <a:xfrm>
            <a:off x="156300" y="1599211"/>
            <a:ext cx="2108750" cy="22489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1" name="Google Shape;111;p17"/>
          <p:cNvSpPr txBox="1"/>
          <p:nvPr/>
        </p:nvSpPr>
        <p:spPr>
          <a:xfrm>
            <a:off x="5753653" y="4609191"/>
            <a:ext cx="3509100" cy="4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“Big Blue” ASU’s 1100-ton multi-anvil press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2" name="Google Shape;112;p17" title="assembly-lvp.jpg"/>
          <p:cNvPicPr preferRelativeResize="0"/>
          <p:nvPr/>
        </p:nvPicPr>
        <p:blipFill rotWithShape="1">
          <a:blip r:embed="rId5">
            <a:alphaModFix/>
          </a:blip>
          <a:srcRect l="10104" t="21099" r="9003" b="25201"/>
          <a:stretch/>
        </p:blipFill>
        <p:spPr>
          <a:xfrm>
            <a:off x="2580073" y="1342586"/>
            <a:ext cx="3120699" cy="2762148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113" name="Google Shape;113;p17"/>
          <p:cNvCxnSpPr/>
          <p:nvPr/>
        </p:nvCxnSpPr>
        <p:spPr>
          <a:xfrm>
            <a:off x="5702461" y="1328499"/>
            <a:ext cx="2193300" cy="17043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4" name="Google Shape;114;p17"/>
          <p:cNvCxnSpPr/>
          <p:nvPr/>
        </p:nvCxnSpPr>
        <p:spPr>
          <a:xfrm rot="10800000" flipH="1">
            <a:off x="5715011" y="3146299"/>
            <a:ext cx="2130600" cy="9645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5" name="Google Shape;115;p17"/>
          <p:cNvCxnSpPr/>
          <p:nvPr/>
        </p:nvCxnSpPr>
        <p:spPr>
          <a:xfrm>
            <a:off x="2255925" y="1604199"/>
            <a:ext cx="1892400" cy="11280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6" name="Google Shape;116;p17"/>
          <p:cNvCxnSpPr/>
          <p:nvPr/>
        </p:nvCxnSpPr>
        <p:spPr>
          <a:xfrm rot="10800000" flipH="1">
            <a:off x="2255925" y="3032974"/>
            <a:ext cx="1892400" cy="8397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7" name="Google Shape;117;p17"/>
          <p:cNvSpPr txBox="1"/>
          <p:nvPr/>
        </p:nvSpPr>
        <p:spPr>
          <a:xfrm>
            <a:off x="2491200" y="4149100"/>
            <a:ext cx="3367800" cy="7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Assembly inside 8 tungsten-carbide cubes and connected to thermocouple (red and white wires) to measure temperature.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8" name="Google Shape;118;p17"/>
          <p:cNvSpPr txBox="1"/>
          <p:nvPr/>
        </p:nvSpPr>
        <p:spPr>
          <a:xfrm>
            <a:off x="114026" y="3887911"/>
            <a:ext cx="2193300" cy="4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Assembly used for experiments.  Sample is loaded into a welded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Pt capsule.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9" name="Google Shape;119;p17"/>
          <p:cNvSpPr txBox="1">
            <a:spLocks noGrp="1"/>
          </p:cNvSpPr>
          <p:nvPr>
            <p:ph type="sldNum" idx="12"/>
          </p:nvPr>
        </p:nvSpPr>
        <p:spPr>
          <a:xfrm>
            <a:off x="-126727" y="476170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20" name="Google Shape;120;p17"/>
          <p:cNvCxnSpPr/>
          <p:nvPr/>
        </p:nvCxnSpPr>
        <p:spPr>
          <a:xfrm rot="10800000" flipH="1">
            <a:off x="5097518" y="3625250"/>
            <a:ext cx="396300" cy="66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1" name="Google Shape;121;p17"/>
          <p:cNvSpPr txBox="1"/>
          <p:nvPr/>
        </p:nvSpPr>
        <p:spPr>
          <a:xfrm>
            <a:off x="5132375" y="3568965"/>
            <a:ext cx="721200" cy="2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6"/>
                </a:solidFill>
              </a:rPr>
              <a:t>1 in</a:t>
            </a:r>
            <a:endParaRPr sz="1200">
              <a:solidFill>
                <a:schemeClr val="accent6"/>
              </a:solidFill>
            </a:endParaRPr>
          </a:p>
        </p:txBody>
      </p:sp>
      <p:sp>
        <p:nvSpPr>
          <p:cNvPr id="122" name="Google Shape;122;p17"/>
          <p:cNvSpPr/>
          <p:nvPr/>
        </p:nvSpPr>
        <p:spPr>
          <a:xfrm>
            <a:off x="-76775" y="-87725"/>
            <a:ext cx="9231900" cy="923700"/>
          </a:xfrm>
          <a:prstGeom prst="rect">
            <a:avLst/>
          </a:prstGeom>
          <a:solidFill>
            <a:srgbClr val="DEEA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7"/>
          <p:cNvSpPr txBox="1">
            <a:spLocks noGrp="1"/>
          </p:cNvSpPr>
          <p:nvPr>
            <p:ph type="title"/>
          </p:nvPr>
        </p:nvSpPr>
        <p:spPr>
          <a:xfrm>
            <a:off x="311700" y="87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Methods – High-Pressure Experiments</a:t>
            </a:r>
            <a:endParaRPr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4" name="Google Shape;124;p17" title="azsgc_logo_transparent_lg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94238" y="32239"/>
            <a:ext cx="548700" cy="7325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/>
          <p:nvPr/>
        </p:nvSpPr>
        <p:spPr>
          <a:xfrm>
            <a:off x="-76775" y="-87725"/>
            <a:ext cx="9231900" cy="923700"/>
          </a:xfrm>
          <a:prstGeom prst="rect">
            <a:avLst/>
          </a:prstGeom>
          <a:solidFill>
            <a:srgbClr val="DEEA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8"/>
          <p:cNvSpPr txBox="1">
            <a:spLocks noGrp="1"/>
          </p:cNvSpPr>
          <p:nvPr>
            <p:ph type="title"/>
          </p:nvPr>
        </p:nvSpPr>
        <p:spPr>
          <a:xfrm>
            <a:off x="311700" y="87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Methods – Spectroscopic Analysis</a:t>
            </a:r>
            <a:endParaRPr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1" name="Google Shape;13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283" y="1395400"/>
            <a:ext cx="2609850" cy="235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8"/>
          <p:cNvPicPr preferRelativeResize="0"/>
          <p:nvPr/>
        </p:nvPicPr>
        <p:blipFill rotWithShape="1">
          <a:blip r:embed="rId4">
            <a:alphaModFix/>
          </a:blip>
          <a:srcRect l="5598" t="12281"/>
          <a:stretch/>
        </p:blipFill>
        <p:spPr>
          <a:xfrm>
            <a:off x="3097683" y="1395400"/>
            <a:ext cx="3219450" cy="234315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8"/>
          <p:cNvSpPr txBox="1"/>
          <p:nvPr/>
        </p:nvSpPr>
        <p:spPr>
          <a:xfrm>
            <a:off x="130284" y="3804211"/>
            <a:ext cx="2193300" cy="4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Recovered sample capsule. Capsule is cut in half (red dotted line) and Raman is measured in the middle of the sample.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4" name="Google Shape;134;p18"/>
          <p:cNvSpPr txBox="1"/>
          <p:nvPr/>
        </p:nvSpPr>
        <p:spPr>
          <a:xfrm>
            <a:off x="3097758" y="3811725"/>
            <a:ext cx="3219300" cy="4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piece of sample is removed from the recovered sample capsule and double polished to 100 micron thickness to prepare it for IR measurements.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35" name="Google Shape;135;p18"/>
          <p:cNvCxnSpPr/>
          <p:nvPr/>
        </p:nvCxnSpPr>
        <p:spPr>
          <a:xfrm>
            <a:off x="803558" y="1892475"/>
            <a:ext cx="1002600" cy="14163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36" name="Google Shape;136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" name="Google Shape;137;p18"/>
          <p:cNvSpPr txBox="1"/>
          <p:nvPr/>
        </p:nvSpPr>
        <p:spPr>
          <a:xfrm>
            <a:off x="1433608" y="2330975"/>
            <a:ext cx="1094400" cy="1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capsule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" name="Google Shape;138;p18"/>
          <p:cNvSpPr txBox="1"/>
          <p:nvPr/>
        </p:nvSpPr>
        <p:spPr>
          <a:xfrm>
            <a:off x="4116501" y="2123063"/>
            <a:ext cx="1378800" cy="1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sample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18"/>
          <p:cNvSpPr txBox="1"/>
          <p:nvPr/>
        </p:nvSpPr>
        <p:spPr>
          <a:xfrm>
            <a:off x="1806165" y="1543163"/>
            <a:ext cx="1291500" cy="2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MgO from assembly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40" name="Google Shape;140;p18"/>
          <p:cNvCxnSpPr/>
          <p:nvPr/>
        </p:nvCxnSpPr>
        <p:spPr>
          <a:xfrm flipH="1">
            <a:off x="1641408" y="1827575"/>
            <a:ext cx="219000" cy="120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1" name="Google Shape;141;p18"/>
          <p:cNvCxnSpPr/>
          <p:nvPr/>
        </p:nvCxnSpPr>
        <p:spPr>
          <a:xfrm flipH="1">
            <a:off x="689508" y="1816650"/>
            <a:ext cx="1170900" cy="1006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42" name="Google Shape;142;p18" title="animation 8.29.44 AM.gif"/>
          <p:cNvPicPr preferRelativeResize="0"/>
          <p:nvPr/>
        </p:nvPicPr>
        <p:blipFill rotWithShape="1">
          <a:blip r:embed="rId5">
            <a:alphaModFix/>
          </a:blip>
          <a:srcRect l="35900" t="34510" r="36066" b="35380"/>
          <a:stretch/>
        </p:blipFill>
        <p:spPr>
          <a:xfrm>
            <a:off x="6616300" y="2062638"/>
            <a:ext cx="2270724" cy="1110639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8"/>
          <p:cNvSpPr txBox="1"/>
          <p:nvPr/>
        </p:nvSpPr>
        <p:spPr>
          <a:xfrm>
            <a:off x="6515074" y="3619963"/>
            <a:ext cx="2451300" cy="4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Raman and IR are vibrational spectroscopy techniques. These measure the H-H bond (along with others such as O-H)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" name="Google Shape;144;p18"/>
          <p:cNvSpPr txBox="1"/>
          <p:nvPr/>
        </p:nvSpPr>
        <p:spPr>
          <a:xfrm>
            <a:off x="6846562" y="1679931"/>
            <a:ext cx="1810200" cy="1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stretching vibration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5" name="Google Shape;145;p18" title="azsgc_logo_transparent_lg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94238" y="32239"/>
            <a:ext cx="548700" cy="7325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9948" y="835975"/>
            <a:ext cx="5530677" cy="428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9"/>
          <p:cNvSpPr txBox="1">
            <a:spLocks noGrp="1"/>
          </p:cNvSpPr>
          <p:nvPr>
            <p:ph type="body" idx="1"/>
          </p:nvPr>
        </p:nvSpPr>
        <p:spPr>
          <a:xfrm>
            <a:off x="311700" y="943350"/>
            <a:ext cx="3581700" cy="16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" sz="2000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</a:t>
            </a:r>
            <a:r>
              <a:rPr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peak separation of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-"/>
            </a:pPr>
            <a:r>
              <a:rPr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 GPa sample: 42 cm</a:t>
            </a:r>
            <a:r>
              <a:rPr lang="en" sz="200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-1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-"/>
            </a:pPr>
            <a:r>
              <a:rPr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 GPa sample: 50 cm</a:t>
            </a:r>
            <a:r>
              <a:rPr lang="en" sz="200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-1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-"/>
            </a:pPr>
            <a:r>
              <a:rPr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750 C sample: 65 cm</a:t>
            </a:r>
            <a:r>
              <a:rPr lang="en" sz="200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-1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2" name="Google Shape;152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fld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3" name="Google Shape;153;p19"/>
          <p:cNvSpPr/>
          <p:nvPr/>
        </p:nvSpPr>
        <p:spPr>
          <a:xfrm>
            <a:off x="-76775" y="-87725"/>
            <a:ext cx="9231900" cy="923700"/>
          </a:xfrm>
          <a:prstGeom prst="rect">
            <a:avLst/>
          </a:prstGeom>
          <a:solidFill>
            <a:srgbClr val="DEEA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9"/>
          <p:cNvSpPr txBox="1">
            <a:spLocks noGrp="1"/>
          </p:cNvSpPr>
          <p:nvPr>
            <p:ph type="title"/>
          </p:nvPr>
        </p:nvSpPr>
        <p:spPr>
          <a:xfrm>
            <a:off x="311700" y="87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Results and Discussion – Raman </a:t>
            </a:r>
            <a:r>
              <a:rPr lang="en" sz="275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" sz="2750" baseline="-250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" sz="275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Ban</a:t>
            </a:r>
            <a:r>
              <a:rPr lang="en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 Shifting</a:t>
            </a:r>
            <a:endParaRPr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5" name="Google Shape;155;p19" title="azsgc_logo_transparent_lg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94238" y="32239"/>
            <a:ext cx="548700" cy="7325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1" name="Google Shape;161;p20" title="Screenshot 2026-03-22 at 11.58.34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30673"/>
            <a:ext cx="4612374" cy="3427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2363" y="927655"/>
            <a:ext cx="4531638" cy="3427777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0"/>
          <p:cNvSpPr txBox="1"/>
          <p:nvPr/>
        </p:nvSpPr>
        <p:spPr>
          <a:xfrm>
            <a:off x="1635450" y="4475500"/>
            <a:ext cx="5873100" cy="572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O-H stretching-bending combination modes tend to occur ≥4200 cm</a:t>
            </a:r>
            <a:r>
              <a:rPr lang="en" sz="1500" baseline="30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-1 </a:t>
            </a:r>
            <a:r>
              <a:rPr lang="en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(Ohlhorst et al., 2001; Bishop et al., 2002; Efimov, 2003; Wu et al., 2021)</a:t>
            </a:r>
            <a:endParaRPr sz="1700">
              <a:solidFill>
                <a:srgbClr val="595959"/>
              </a:solidFill>
            </a:endParaRPr>
          </a:p>
        </p:txBody>
      </p:sp>
      <p:sp>
        <p:nvSpPr>
          <p:cNvPr id="164" name="Google Shape;164;p20"/>
          <p:cNvSpPr/>
          <p:nvPr/>
        </p:nvSpPr>
        <p:spPr>
          <a:xfrm>
            <a:off x="-76775" y="-87725"/>
            <a:ext cx="9231900" cy="923700"/>
          </a:xfrm>
          <a:prstGeom prst="rect">
            <a:avLst/>
          </a:prstGeom>
          <a:solidFill>
            <a:srgbClr val="DEEA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0"/>
          <p:cNvSpPr txBox="1">
            <a:spLocks noGrp="1"/>
          </p:cNvSpPr>
          <p:nvPr>
            <p:ph type="title"/>
          </p:nvPr>
        </p:nvSpPr>
        <p:spPr>
          <a:xfrm>
            <a:off x="311700" y="87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Results and Discussion – IR </a:t>
            </a:r>
            <a:r>
              <a:rPr lang="en" sz="275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" sz="2750" baseline="-250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" sz="275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Ban</a:t>
            </a:r>
            <a:r>
              <a:rPr lang="en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 Shifting</a:t>
            </a:r>
            <a:endParaRPr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6" name="Google Shape;166;p20" title="azsgc_logo_transparent_lg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94238" y="32239"/>
            <a:ext cx="548700" cy="7325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142100" cy="26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Across all samples, the 10GPa/500C sample has the most intense H</a:t>
            </a:r>
            <a:r>
              <a:rPr lang="en" sz="2200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band in both Raman and IR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10GPa/500C PT condition maximizes both water splitting and H</a:t>
            </a:r>
            <a:r>
              <a:rPr lang="en" sz="2200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storage efficiency 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2" name="Google Shape;172;p21"/>
          <p:cNvSpPr/>
          <p:nvPr/>
        </p:nvSpPr>
        <p:spPr>
          <a:xfrm>
            <a:off x="4991000" y="1206700"/>
            <a:ext cx="3732000" cy="3108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73" name="Google Shape;173;p21"/>
          <p:cNvCxnSpPr/>
          <p:nvPr/>
        </p:nvCxnSpPr>
        <p:spPr>
          <a:xfrm rot="10800000" flipH="1">
            <a:off x="6917300" y="4566375"/>
            <a:ext cx="1805700" cy="10800"/>
          </a:xfrm>
          <a:prstGeom prst="straightConnector1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4" name="Google Shape;174;p21"/>
          <p:cNvSpPr txBox="1"/>
          <p:nvPr/>
        </p:nvSpPr>
        <p:spPr>
          <a:xfrm>
            <a:off x="6257397" y="4352938"/>
            <a:ext cx="1061400" cy="1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</a:rPr>
              <a:t>P/T</a:t>
            </a:r>
            <a:endParaRPr sz="1800">
              <a:solidFill>
                <a:srgbClr val="595959"/>
              </a:solidFill>
            </a:endParaRPr>
          </a:p>
        </p:txBody>
      </p:sp>
      <p:cxnSp>
        <p:nvCxnSpPr>
          <p:cNvPr id="175" name="Google Shape;175;p21"/>
          <p:cNvCxnSpPr/>
          <p:nvPr/>
        </p:nvCxnSpPr>
        <p:spPr>
          <a:xfrm rot="10800000" flipH="1">
            <a:off x="4673775" y="1206700"/>
            <a:ext cx="10800" cy="1673700"/>
          </a:xfrm>
          <a:prstGeom prst="straightConnector1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6" name="Google Shape;176;p21"/>
          <p:cNvCxnSpPr/>
          <p:nvPr/>
        </p:nvCxnSpPr>
        <p:spPr>
          <a:xfrm rot="10800000" flipH="1">
            <a:off x="5056650" y="1305250"/>
            <a:ext cx="3589500" cy="2954700"/>
          </a:xfrm>
          <a:prstGeom prst="straightConnector1">
            <a:avLst/>
          </a:prstGeom>
          <a:noFill/>
          <a:ln w="1905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7" name="Google Shape;177;p21"/>
          <p:cNvCxnSpPr/>
          <p:nvPr/>
        </p:nvCxnSpPr>
        <p:spPr>
          <a:xfrm rot="10800000">
            <a:off x="5078700" y="1316075"/>
            <a:ext cx="3578400" cy="2922000"/>
          </a:xfrm>
          <a:prstGeom prst="straightConnector1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8" name="Google Shape;178;p21"/>
          <p:cNvSpPr txBox="1"/>
          <p:nvPr/>
        </p:nvSpPr>
        <p:spPr>
          <a:xfrm rot="-2350404">
            <a:off x="4525734" y="2827772"/>
            <a:ext cx="3732016" cy="27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155CC"/>
                </a:solidFill>
              </a:rPr>
              <a:t>water splitting or H</a:t>
            </a:r>
            <a:r>
              <a:rPr lang="en" sz="1000" baseline="-25000">
                <a:solidFill>
                  <a:srgbClr val="1155CC"/>
                </a:solidFill>
              </a:rPr>
              <a:t>2</a:t>
            </a:r>
            <a:r>
              <a:rPr lang="en" sz="1000">
                <a:solidFill>
                  <a:srgbClr val="1155CC"/>
                </a:solidFill>
              </a:rPr>
              <a:t> storage efficiency</a:t>
            </a:r>
            <a:endParaRPr sz="1000">
              <a:solidFill>
                <a:srgbClr val="1155CC"/>
              </a:solidFill>
            </a:endParaRPr>
          </a:p>
        </p:txBody>
      </p:sp>
      <p:sp>
        <p:nvSpPr>
          <p:cNvPr id="179" name="Google Shape;179;p21"/>
          <p:cNvSpPr txBox="1"/>
          <p:nvPr/>
        </p:nvSpPr>
        <p:spPr>
          <a:xfrm rot="2382213">
            <a:off x="4757929" y="2227392"/>
            <a:ext cx="3732063" cy="278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8761D"/>
                </a:solidFill>
              </a:rPr>
              <a:t>water splitting or H</a:t>
            </a:r>
            <a:r>
              <a:rPr lang="en" sz="1000" baseline="-25000">
                <a:solidFill>
                  <a:srgbClr val="38761D"/>
                </a:solidFill>
              </a:rPr>
              <a:t>2</a:t>
            </a:r>
            <a:r>
              <a:rPr lang="en" sz="1000">
                <a:solidFill>
                  <a:srgbClr val="38761D"/>
                </a:solidFill>
              </a:rPr>
              <a:t> storage efficiency</a:t>
            </a:r>
            <a:endParaRPr sz="1000">
              <a:solidFill>
                <a:srgbClr val="38761D"/>
              </a:solidFill>
            </a:endParaRPr>
          </a:p>
        </p:txBody>
      </p:sp>
      <p:sp>
        <p:nvSpPr>
          <p:cNvPr id="180" name="Google Shape;180;p21"/>
          <p:cNvSpPr/>
          <p:nvPr/>
        </p:nvSpPr>
        <p:spPr>
          <a:xfrm>
            <a:off x="6752854" y="2662104"/>
            <a:ext cx="240900" cy="2127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CC0000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06666"/>
              </a:solidFill>
            </a:endParaRPr>
          </a:p>
        </p:txBody>
      </p:sp>
      <p:sp>
        <p:nvSpPr>
          <p:cNvPr id="181" name="Google Shape;181;p21"/>
          <p:cNvSpPr txBox="1"/>
          <p:nvPr/>
        </p:nvSpPr>
        <p:spPr>
          <a:xfrm>
            <a:off x="6917092" y="2618326"/>
            <a:ext cx="1915200" cy="2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</a:rPr>
              <a:t>10GPa, 500C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182" name="Google Shape;182;p21"/>
          <p:cNvSpPr txBox="1"/>
          <p:nvPr/>
        </p:nvSpPr>
        <p:spPr>
          <a:xfrm rot="-5400000">
            <a:off x="4010682" y="2870558"/>
            <a:ext cx="1061400" cy="1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</a:rPr>
              <a:t>P/T</a:t>
            </a:r>
            <a:endParaRPr sz="1800">
              <a:solidFill>
                <a:srgbClr val="595959"/>
              </a:solidFill>
            </a:endParaRPr>
          </a:p>
        </p:txBody>
      </p:sp>
      <p:sp>
        <p:nvSpPr>
          <p:cNvPr id="183" name="Google Shape;18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fld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4" name="Google Shape;184;p21"/>
          <p:cNvSpPr/>
          <p:nvPr/>
        </p:nvSpPr>
        <p:spPr>
          <a:xfrm>
            <a:off x="-76775" y="-87725"/>
            <a:ext cx="9231900" cy="923700"/>
          </a:xfrm>
          <a:prstGeom prst="rect">
            <a:avLst/>
          </a:prstGeom>
          <a:solidFill>
            <a:srgbClr val="DEEA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1"/>
          <p:cNvSpPr txBox="1">
            <a:spLocks noGrp="1"/>
          </p:cNvSpPr>
          <p:nvPr>
            <p:ph type="title"/>
          </p:nvPr>
        </p:nvSpPr>
        <p:spPr>
          <a:xfrm>
            <a:off x="311700" y="87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Discussio</a:t>
            </a:r>
            <a:r>
              <a:rPr lang="en" sz="275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 – H</a:t>
            </a:r>
            <a:r>
              <a:rPr lang="en" sz="2750" baseline="-250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" sz="275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St</a:t>
            </a:r>
            <a:r>
              <a:rPr lang="en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orage </a:t>
            </a:r>
            <a:r>
              <a:rPr lang="en" sz="275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vs H</a:t>
            </a:r>
            <a:r>
              <a:rPr lang="en" sz="2750" baseline="-250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" sz="275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S</a:t>
            </a:r>
            <a:r>
              <a:rPr lang="en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plitting</a:t>
            </a:r>
            <a:endParaRPr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6" name="Google Shape;186;p21" title="azsgc_logo_transparent_l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94238" y="32239"/>
            <a:ext cx="548700" cy="7325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5E158B290FB04C85E3A58298661110" ma:contentTypeVersion="13" ma:contentTypeDescription="Create a new document." ma:contentTypeScope="" ma:versionID="210b815ceb6506e01618af2d17eefaef">
  <xsd:schema xmlns:xsd="http://www.w3.org/2001/XMLSchema" xmlns:xs="http://www.w3.org/2001/XMLSchema" xmlns:p="http://schemas.microsoft.com/office/2006/metadata/properties" xmlns:ns2="18db2308-d939-430a-b691-238a8dea59b6" xmlns:ns3="5b8b13da-f81b-454a-95eb-607e33c0c50f" targetNamespace="http://schemas.microsoft.com/office/2006/metadata/properties" ma:root="true" ma:fieldsID="adfff1f5fea1391eb144090130f045bf" ns2:_="" ns3:_="">
    <xsd:import namespace="18db2308-d939-430a-b691-238a8dea59b6"/>
    <xsd:import namespace="5b8b13da-f81b-454a-95eb-607e33c0c5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db2308-d939-430a-b691-238a8dea59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a1dced58-e0b4-42b2-b81d-05092f917f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8b13da-f81b-454a-95eb-607e33c0c50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3870a5b-0f6f-4a43-975e-bd6ec4c6147b}" ma:internalName="TaxCatchAll" ma:showField="CatchAllData" ma:web="5b8b13da-f81b-454a-95eb-607e33c0c5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8db2308-d939-430a-b691-238a8dea59b6">
      <Terms xmlns="http://schemas.microsoft.com/office/infopath/2007/PartnerControls"/>
    </lcf76f155ced4ddcb4097134ff3c332f>
    <TaxCatchAll xmlns="5b8b13da-f81b-454a-95eb-607e33c0c50f" xsi:nil="true"/>
  </documentManagement>
</p:properties>
</file>

<file path=customXml/itemProps1.xml><?xml version="1.0" encoding="utf-8"?>
<ds:datastoreItem xmlns:ds="http://schemas.openxmlformats.org/officeDocument/2006/customXml" ds:itemID="{F351D6E8-C256-4124-8558-5EED22A8EEBA}"/>
</file>

<file path=customXml/itemProps2.xml><?xml version="1.0" encoding="utf-8"?>
<ds:datastoreItem xmlns:ds="http://schemas.openxmlformats.org/officeDocument/2006/customXml" ds:itemID="{9785D8F5-04D9-4653-8DA6-9803993C5511}"/>
</file>

<file path=customXml/itemProps3.xml><?xml version="1.0" encoding="utf-8"?>
<ds:datastoreItem xmlns:ds="http://schemas.openxmlformats.org/officeDocument/2006/customXml" ds:itemID="{25522EC9-4183-4551-88AE-6D80C19ECB60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1140</Words>
  <Application>Microsoft Office PowerPoint</Application>
  <PresentationFormat>On-screen Show (16:9)</PresentationFormat>
  <Paragraphs>103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Times New Roman</vt:lpstr>
      <vt:lpstr>Simple Light</vt:lpstr>
      <vt:lpstr>Hydrogen Production and Storage in CaTiO3 Perovskite at Mantle-Related High Pressures</vt:lpstr>
      <vt:lpstr>Introduction</vt:lpstr>
      <vt:lpstr>Introduction</vt:lpstr>
      <vt:lpstr>Introduction</vt:lpstr>
      <vt:lpstr>Methods – High-Pressure Experiments</vt:lpstr>
      <vt:lpstr>Methods – Spectroscopic Analysis</vt:lpstr>
      <vt:lpstr>Results and Discussion – Raman H2 Band Shifting</vt:lpstr>
      <vt:lpstr>Results and Discussion – IR H2 Band Shifting</vt:lpstr>
      <vt:lpstr>Discussion – H2 Storage vs H2O Splitting</vt:lpstr>
      <vt:lpstr>Conclusion</vt:lpstr>
      <vt:lpstr>Conclusion</vt:lpstr>
      <vt:lpstr>Future Work</vt:lpstr>
      <vt:lpstr>Geologic Implications</vt:lpstr>
      <vt:lpstr>Acknowledgements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Michelle A. Coe</dc:creator>
  <cp:lastModifiedBy>Coe, Michelle A - (macoe)</cp:lastModifiedBy>
  <cp:revision>3</cp:revision>
  <dcterms:modified xsi:type="dcterms:W3CDTF">2026-04-08T23:24:41Z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0x010100815E158B290FB04C85E3A58298661110</vt:lpwstr>
  </property>
</Properties>
</file>